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346" r:id="rId3"/>
    <p:sldId id="258" r:id="rId4"/>
    <p:sldId id="366" r:id="rId5"/>
    <p:sldId id="385" r:id="rId6"/>
    <p:sldId id="386" r:id="rId7"/>
    <p:sldId id="384" r:id="rId8"/>
    <p:sldId id="387" r:id="rId9"/>
    <p:sldId id="388" r:id="rId10"/>
    <p:sldId id="359" r:id="rId11"/>
    <p:sldId id="379" r:id="rId12"/>
    <p:sldId id="380" r:id="rId13"/>
    <p:sldId id="361" r:id="rId14"/>
    <p:sldId id="371" r:id="rId15"/>
    <p:sldId id="372" r:id="rId16"/>
    <p:sldId id="373" r:id="rId17"/>
    <p:sldId id="360" r:id="rId18"/>
    <p:sldId id="374" r:id="rId19"/>
    <p:sldId id="367" r:id="rId20"/>
    <p:sldId id="381" r:id="rId21"/>
    <p:sldId id="368" r:id="rId22"/>
    <p:sldId id="369" r:id="rId23"/>
    <p:sldId id="382" r:id="rId24"/>
    <p:sldId id="370" r:id="rId25"/>
    <p:sldId id="383" r:id="rId26"/>
    <p:sldId id="375" r:id="rId27"/>
    <p:sldId id="377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79249" autoAdjust="0"/>
  </p:normalViewPr>
  <p:slideViewPr>
    <p:cSldViewPr snapToGrid="0" snapToObjects="1">
      <p:cViewPr varScale="1">
        <p:scale>
          <a:sx n="72" d="100"/>
          <a:sy n="72" d="100"/>
        </p:scale>
        <p:origin x="-19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516570-ED95-F64C-A087-44E7F2B1C5F5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5074D5-3024-A94E-B0A8-BD6F0181B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5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B0BA02-9C41-BF41-A673-05B8173991CE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D515B5-3291-3C43-8C93-03DF7967F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233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515B5-3291-3C43-8C93-03DF7967F1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9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14CA-3EFD-7844-BF20-149246F9CB65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365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BCA0-45A2-5844-BB4C-8977CC1CFB50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99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482-416F-9745-A6BE-C335A4465590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304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73D-F951-AE4F-9CB9-990C52954015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891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332B-316C-4E4F-95CE-070933B54817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423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77-B0A1-8249-A2F9-95FD5EF62FE6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940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FCB9-1847-5F42-A1B1-BCE6907C387D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476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AB50-64FB-6D4A-9755-B13DE5665A5D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724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94F-4F7A-ED40-8F47-0757D653C55A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700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553B-E9DE-394F-83F1-81355E313C79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606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4C-EA35-C94E-AA50-8B4F5BBFDFF0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652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A1FE-33B9-904C-A8BF-4DCFF03B4A9A}" type="datetime1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DF12-1DE9-5C49-90C5-528383F27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022631"/>
            <a:ext cx="8382000" cy="1927225"/>
          </a:xfrm>
        </p:spPr>
        <p:txBody>
          <a:bodyPr/>
          <a:lstStyle/>
          <a:p>
            <a:r>
              <a:rPr lang="en-US" sz="3200" b="1" dirty="0"/>
              <a:t>Introduction to Functional and Anatomical Brain MRI Research </a:t>
            </a:r>
            <a:endParaRPr lang="en-US" sz="32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8773" y="3934861"/>
            <a:ext cx="7850188" cy="868731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ea typeface="ＭＳ Ｐゴシック" charset="0"/>
                <a:cs typeface="ＭＳ Ｐゴシック" charset="0"/>
              </a:rPr>
              <a:t>Dr. Henk Cremers</a:t>
            </a:r>
          </a:p>
          <a:p>
            <a:r>
              <a:rPr lang="en-US" sz="2000" b="1" dirty="0" smtClean="0">
                <a:ea typeface="ＭＳ Ｐゴシック" charset="0"/>
                <a:cs typeface="ＭＳ Ｐゴシック" charset="0"/>
              </a:rPr>
              <a:t>Dr. Sarah </a:t>
            </a:r>
            <a:r>
              <a:rPr lang="en-US" sz="2000" b="1" dirty="0" err="1" smtClean="0">
                <a:ea typeface="ＭＳ Ｐゴシック" charset="0"/>
                <a:cs typeface="ＭＳ Ｐゴシック" charset="0"/>
              </a:rPr>
              <a:t>Keedy</a:t>
            </a:r>
            <a:endParaRPr lang="en-US" sz="2000" b="1" dirty="0"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1600" b="1" dirty="0" smtClean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1600" b="1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72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Slice-time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43" y="3182150"/>
            <a:ext cx="83724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2906" y="864963"/>
            <a:ext cx="8495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Slice-time correction: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Correcting for differences in the acquisition time of the BOLD signal of different slices.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8825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Slice-time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906" y="864963"/>
            <a:ext cx="8495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Slice-time correction: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Correcting for differences in the acquisition time of the BOLD signal for different slices.</a:t>
            </a:r>
          </a:p>
          <a:p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54" y="1835500"/>
            <a:ext cx="84391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364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Slice-time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906" y="864963"/>
            <a:ext cx="84956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Slice-time correction: </a:t>
            </a:r>
          </a:p>
          <a:p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Correcting for difference in the acquisition time of the BOLD signal for different slices.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mportant for event-related designs (not block designs)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Only apply if you are very sure about the acquisition order of the slices  (ascending/descending/interleaved)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64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latin typeface="Garamond" charset="0"/>
                <a:ea typeface="ＭＳ Ｐゴシック" charset="0"/>
                <a:cs typeface="ＭＳ Ｐゴシック" charset="0"/>
              </a:rPr>
              <a:t>Slice-time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Motion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123" y="1075684"/>
            <a:ext cx="8211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ead movements during an experiment  can (severely) disrupt the signal you measure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(As always) better prevent than correct -- good instructions to </a:t>
            </a:r>
            <a:r>
              <a:rPr lang="en-US" sz="2000" dirty="0" smtClean="0"/>
              <a:t>subjects &amp; </a:t>
            </a:r>
            <a:r>
              <a:rPr lang="en-US" sz="2000" dirty="0" err="1" smtClean="0"/>
              <a:t>eg</a:t>
            </a:r>
            <a:r>
              <a:rPr lang="en-US" sz="2000" dirty="0" smtClean="0"/>
              <a:t>. use pads to minimize head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here are 2 main ways to correct for the head motion</a:t>
            </a:r>
          </a:p>
          <a:p>
            <a:r>
              <a:rPr lang="en-US" sz="2000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Preprocessing: </a:t>
            </a:r>
            <a:r>
              <a:rPr lang="en-US" sz="2000" b="1" dirty="0" smtClean="0"/>
              <a:t>Realignment</a:t>
            </a:r>
            <a:r>
              <a:rPr lang="en-US" sz="2000" dirty="0" smtClean="0"/>
              <a:t>  (</a:t>
            </a:r>
            <a:r>
              <a:rPr lang="en-US" sz="2000" dirty="0" smtClean="0"/>
              <a:t>overlay </a:t>
            </a:r>
            <a:r>
              <a:rPr lang="en-US" sz="2000" dirty="0" smtClean="0"/>
              <a:t>different volumes properly)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Statistical model: Inclusion of </a:t>
            </a:r>
            <a:r>
              <a:rPr lang="en-US" sz="2000" b="1" dirty="0" smtClean="0"/>
              <a:t>motion parameters </a:t>
            </a:r>
            <a:r>
              <a:rPr lang="en-US" sz="2000" dirty="0" smtClean="0"/>
              <a:t>in the model (week 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4674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Motion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614488"/>
            <a:ext cx="31242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562" y="965198"/>
            <a:ext cx="14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0928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Motion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433513"/>
            <a:ext cx="41433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6562" y="965198"/>
            <a:ext cx="14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0928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Motion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1762125"/>
            <a:ext cx="31718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6562" y="965198"/>
            <a:ext cx="14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114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Motion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71" y="804110"/>
            <a:ext cx="4179727" cy="421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3017" y="1036382"/>
            <a:ext cx="38741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Linear Transformations: 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Rigid body – translation and rotation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Similarity – translation, rotation and a single global scaling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Affine – translation, rotation, scaling, shearing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74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Motion Correction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238" y="2052940"/>
            <a:ext cx="4709737" cy="433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8277" y="852611"/>
            <a:ext cx="5729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Quality Control 2</a:t>
            </a:r>
            <a:r>
              <a:rPr lang="en-US" dirty="0" smtClean="0"/>
              <a:t>: Check the motion parameters.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 3 mm (voxel size)  translation in any direction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for large sudden chances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(</a:t>
            </a:r>
            <a:r>
              <a:rPr lang="en-US" dirty="0" err="1" smtClean="0"/>
              <a:t>spm</a:t>
            </a:r>
            <a:r>
              <a:rPr lang="en-US" dirty="0" smtClean="0"/>
              <a:t>) </a:t>
            </a:r>
            <a:r>
              <a:rPr lang="en-US" dirty="0" smtClean="0"/>
              <a:t>program ART can “automatically”  check this.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4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Image Registration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23" y="3881360"/>
            <a:ext cx="7247644" cy="291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123" y="649693"/>
            <a:ext cx="78339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Co-registration </a:t>
            </a:r>
            <a:r>
              <a:rPr lang="en-US" dirty="0" smtClean="0"/>
              <a:t>is the process of aligning different type of images (</a:t>
            </a:r>
            <a:r>
              <a:rPr lang="en-US" dirty="0" err="1" smtClean="0"/>
              <a:t>eg</a:t>
            </a:r>
            <a:r>
              <a:rPr lang="en-US" dirty="0" smtClean="0"/>
              <a:t>. structural and functional)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helps later transformation </a:t>
            </a:r>
            <a:r>
              <a:rPr lang="en-US" dirty="0" smtClean="0"/>
              <a:t>to </a:t>
            </a:r>
            <a:r>
              <a:rPr lang="en-US" dirty="0"/>
              <a:t>a standard coordinate system </a:t>
            </a:r>
            <a:r>
              <a:rPr lang="en-US" dirty="0" smtClean="0"/>
              <a:t>(normalization)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a more complicated process that realignment because the images (1) do not have the same signal intensity in the same areas (2) differ in shape.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involves optimizing a cost function, usually mutual </a:t>
            </a:r>
            <a:r>
              <a:rPr lang="en-US" dirty="0" smtClean="0"/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may be necessary to first “skull-strip” </a:t>
            </a:r>
            <a:r>
              <a:rPr lang="en-US" dirty="0"/>
              <a:t> </a:t>
            </a:r>
            <a:r>
              <a:rPr lang="en-US" dirty="0" smtClean="0"/>
              <a:t>the structural image (</a:t>
            </a:r>
            <a:r>
              <a:rPr lang="en-US" dirty="0" err="1" smtClean="0"/>
              <a:t>eg</a:t>
            </a:r>
            <a:r>
              <a:rPr lang="en-US" dirty="0" smtClean="0"/>
              <a:t>. FSL ‘s BET)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2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2</a:t>
            </a:fld>
            <a:endParaRPr lang="en-US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80999" y="1010423"/>
            <a:ext cx="8591131" cy="458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r>
              <a:rPr lang="en-US" sz="2000" b="1" dirty="0" smtClean="0">
                <a:latin typeface="+mn-lt"/>
              </a:rPr>
              <a:t>MRI: 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endParaRPr lang="en-US" sz="2000" b="1" dirty="0" smtClean="0">
              <a:latin typeface="+mn-lt"/>
            </a:endParaRPr>
          </a:p>
          <a:p>
            <a:pPr marL="285750" indent="-285750" eaLnBrk="1" hangingPunct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Protons align in strong magnetic field</a:t>
            </a:r>
          </a:p>
          <a:p>
            <a:pPr marL="285750" indent="-285750" eaLnBrk="1" hangingPunct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Applying </a:t>
            </a:r>
            <a:r>
              <a:rPr lang="en-US" sz="2000" dirty="0">
                <a:latin typeface="+mn-lt"/>
              </a:rPr>
              <a:t>another magnetic </a:t>
            </a:r>
            <a:r>
              <a:rPr lang="en-US" sz="2000" dirty="0" smtClean="0">
                <a:latin typeface="+mn-lt"/>
              </a:rPr>
              <a:t>field </a:t>
            </a:r>
            <a:r>
              <a:rPr lang="en-US" sz="2000" dirty="0">
                <a:latin typeface="+mn-lt"/>
              </a:rPr>
              <a:t>tips the protons in orthogonal </a:t>
            </a:r>
            <a:r>
              <a:rPr lang="en-US" sz="2000" dirty="0" smtClean="0">
                <a:latin typeface="+mn-lt"/>
              </a:rPr>
              <a:t>direction</a:t>
            </a:r>
            <a:endParaRPr lang="en-US" sz="2000" dirty="0">
              <a:latin typeface="+mn-lt"/>
            </a:endParaRPr>
          </a:p>
          <a:p>
            <a:pPr marL="285750" indent="-285750" eaLnBrk="1" hangingPunct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Protons start to return to their initial </a:t>
            </a:r>
            <a:r>
              <a:rPr lang="en-US" sz="2000" dirty="0" smtClean="0">
                <a:latin typeface="+mn-lt"/>
              </a:rPr>
              <a:t>position = measurable signal</a:t>
            </a:r>
            <a:endParaRPr lang="en-US" sz="2000" dirty="0">
              <a:latin typeface="+mn-lt"/>
            </a:endParaRPr>
          </a:p>
          <a:p>
            <a:pPr marL="285750" indent="-285750" eaLnBrk="1" hangingPunct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With clever pulse </a:t>
            </a:r>
            <a:r>
              <a:rPr lang="en-US" sz="2000" dirty="0" smtClean="0">
                <a:latin typeface="+mn-lt"/>
              </a:rPr>
              <a:t>sequences we can measure the signal “step-by-step” from different locations in the brain, and reconstruct the signal into an image</a:t>
            </a:r>
            <a:endParaRPr lang="en-US" sz="2000" dirty="0">
              <a:latin typeface="+mn-lt"/>
            </a:endParaRPr>
          </a:p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r>
              <a:rPr lang="en-US" sz="2000" b="1" dirty="0" smtClean="0">
                <a:latin typeface="+mn-lt"/>
              </a:rPr>
              <a:t>F(MRI)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endParaRPr lang="en-US" sz="2000" b="1" dirty="0">
              <a:latin typeface="+mn-lt"/>
            </a:endParaRPr>
          </a:p>
          <a:p>
            <a:pPr marL="285750" indent="-285750" eaLnBrk="1" hangingPunct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Because </a:t>
            </a:r>
            <a:r>
              <a:rPr lang="en-US" sz="2000" dirty="0" err="1">
                <a:latin typeface="+mn-lt"/>
              </a:rPr>
              <a:t>deoxy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 err="1">
                <a:latin typeface="+mn-lt"/>
              </a:rPr>
              <a:t>oxyhemoglobin</a:t>
            </a:r>
            <a:r>
              <a:rPr lang="en-US" sz="2000" dirty="0">
                <a:latin typeface="+mn-lt"/>
              </a:rPr>
              <a:t> have different magnetic properties we can </a:t>
            </a:r>
            <a:r>
              <a:rPr lang="en-US" sz="2000" dirty="0" smtClean="0">
                <a:latin typeface="+mn-lt"/>
              </a:rPr>
              <a:t>  measure oxygen consumption (~brain activity)</a:t>
            </a:r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7973"/>
            <a:ext cx="3812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Last week: MRI physics  - Summary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4685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Image Registration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23" y="2620963"/>
            <a:ext cx="7247644" cy="291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123" y="649693"/>
            <a:ext cx="7833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Co-registration</a:t>
            </a:r>
            <a:r>
              <a:rPr lang="en-US" dirty="0" smtClean="0"/>
              <a:t> is the process of aligning different type of images (</a:t>
            </a:r>
            <a:r>
              <a:rPr lang="en-US" dirty="0" err="1" smtClean="0"/>
              <a:t>eg</a:t>
            </a:r>
            <a:r>
              <a:rPr lang="en-US" dirty="0" smtClean="0"/>
              <a:t>. structural and functional)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143" y="1576302"/>
            <a:ext cx="656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Quality Control 3</a:t>
            </a:r>
            <a:r>
              <a:rPr lang="en-US" dirty="0" smtClean="0"/>
              <a:t>: Check if the functional and structural images  overlap (</a:t>
            </a:r>
            <a:r>
              <a:rPr lang="en-US" dirty="0" err="1" smtClean="0"/>
              <a:t>eg</a:t>
            </a:r>
            <a:r>
              <a:rPr lang="en-US" dirty="0" smtClean="0"/>
              <a:t>. use </a:t>
            </a:r>
            <a:r>
              <a:rPr lang="en-US" dirty="0" err="1" smtClean="0"/>
              <a:t>spm</a:t>
            </a:r>
            <a:r>
              <a:rPr lang="en-US" dirty="0" smtClean="0"/>
              <a:t> Check </a:t>
            </a:r>
            <a:r>
              <a:rPr lang="en-US" dirty="0" err="1" smtClean="0"/>
              <a:t>Reg</a:t>
            </a:r>
            <a:r>
              <a:rPr lang="en-US" dirty="0" smtClean="0"/>
              <a:t> or FSL view) </a:t>
            </a:r>
          </a:p>
        </p:txBody>
      </p:sp>
    </p:spTree>
    <p:extLst>
      <p:ext uri="{BB962C8B-B14F-4D97-AF65-F5344CB8AC3E}">
        <p14:creationId xmlns:p14="http://schemas.microsoft.com/office/powerpoint/2010/main" val="2624476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Image Registration 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94" y="986562"/>
            <a:ext cx="38140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Tissue classification:  determining from a structural image, white matter, grey matter and CSF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classification is accurate, this process will also produce accurate </a:t>
            </a:r>
            <a:r>
              <a:rPr lang="en-US" b="1" dirty="0" smtClean="0"/>
              <a:t>normalization parameters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Grey matter maps are especially of interest, because they can be used for Voxel Based </a:t>
            </a:r>
            <a:r>
              <a:rPr lang="en-US" dirty="0" err="1" smtClean="0"/>
              <a:t>Morphometrty</a:t>
            </a:r>
            <a:r>
              <a:rPr lang="en-US" dirty="0" smtClean="0"/>
              <a:t> (VBM) analysis.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3315" name="Picture 3" descr="Y:\kjacobson\greymat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28" y="592337"/>
            <a:ext cx="4539164" cy="550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02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Normalization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688" y="637651"/>
            <a:ext cx="7050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Normalization: </a:t>
            </a:r>
          </a:p>
          <a:p>
            <a:r>
              <a:rPr lang="en-US" dirty="0" smtClean="0"/>
              <a:t>Brains are substantially different in size and shape; in order to compare different brains of different people they have to be warped (stretch, squeeze) to the same standard space. </a:t>
            </a:r>
          </a:p>
        </p:txBody>
      </p:sp>
      <p:sp>
        <p:nvSpPr>
          <p:cNvPr id="4" name="Oval 3"/>
          <p:cNvSpPr/>
          <p:nvPr/>
        </p:nvSpPr>
        <p:spPr>
          <a:xfrm>
            <a:off x="1576138" y="3488980"/>
            <a:ext cx="685800" cy="10948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75438" y="2014150"/>
            <a:ext cx="1391810" cy="13265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55230" y="4061625"/>
            <a:ext cx="1239250" cy="6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95392" y="4713814"/>
            <a:ext cx="1267324" cy="10948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198" y="5187433"/>
            <a:ext cx="1251282" cy="211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167049" y="2245707"/>
            <a:ext cx="1455827" cy="10948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821400" y="3052119"/>
            <a:ext cx="1173080" cy="1693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291913" y="3464009"/>
            <a:ext cx="1391810" cy="13265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03887" y="4934338"/>
            <a:ext cx="1391810" cy="13265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2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</a:t>
            </a:r>
            <a:r>
              <a:rPr lang="en-US" sz="1400" b="1" dirty="0" smtClean="0">
                <a:latin typeface="Garamond" charset="0"/>
                <a:ea typeface="ＭＳ Ｐゴシック" charset="0"/>
                <a:cs typeface="ＭＳ Ｐゴシック" charset="0"/>
              </a:rPr>
              <a:t>Normalization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*  Smoothing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688" y="637651"/>
            <a:ext cx="68775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Normalization: </a:t>
            </a:r>
          </a:p>
          <a:p>
            <a:endParaRPr lang="en-US" dirty="0" smtClean="0"/>
          </a:p>
          <a:p>
            <a:r>
              <a:rPr lang="en-US" dirty="0" smtClean="0"/>
              <a:t>Brains are substantially different in size and shape; in order to compare different brains they have to be warped (stretch, squeeze) to the same standard space. This process is similar to co-registration.</a:t>
            </a:r>
          </a:p>
          <a:p>
            <a:endParaRPr lang="en-US" dirty="0"/>
          </a:p>
          <a:p>
            <a:r>
              <a:rPr lang="en-US" dirty="0" smtClean="0"/>
              <a:t>Another advantage is that you can use standard stereotaxic space (</a:t>
            </a:r>
            <a:r>
              <a:rPr lang="en-US" dirty="0" err="1"/>
              <a:t>T</a:t>
            </a:r>
            <a:r>
              <a:rPr lang="en-US" dirty="0" err="1" smtClean="0"/>
              <a:t>alaraich</a:t>
            </a:r>
            <a:r>
              <a:rPr lang="en-US" dirty="0" smtClean="0"/>
              <a:t>; MNI). </a:t>
            </a:r>
          </a:p>
          <a:p>
            <a:endParaRPr lang="en-US" dirty="0" smtClean="0"/>
          </a:p>
          <a:p>
            <a:r>
              <a:rPr lang="en-US" dirty="0" smtClean="0"/>
              <a:t>… The algorithm behind normalization can get “stuck” into a local minima; can be avoided by aligning the images manually beforehand (setting the origin)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4688" y="4301819"/>
            <a:ext cx="656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Quality Control 4</a:t>
            </a:r>
            <a:r>
              <a:rPr lang="en-US" dirty="0" smtClean="0"/>
              <a:t>: Check if the normalized images overlap with a template image (</a:t>
            </a:r>
            <a:r>
              <a:rPr lang="en-US" dirty="0" err="1" smtClean="0"/>
              <a:t>eg</a:t>
            </a:r>
            <a:r>
              <a:rPr lang="en-US" dirty="0" smtClean="0"/>
              <a:t>. use SPM </a:t>
            </a:r>
            <a:r>
              <a:rPr lang="en-US" dirty="0" smtClean="0"/>
              <a:t>check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smtClean="0"/>
              <a:t>or FSL view) </a:t>
            </a:r>
          </a:p>
        </p:txBody>
      </p:sp>
    </p:spTree>
    <p:extLst>
      <p:ext uri="{BB962C8B-B14F-4D97-AF65-F5344CB8AC3E}">
        <p14:creationId xmlns:p14="http://schemas.microsoft.com/office/powerpoint/2010/main" val="4112497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</a:t>
            </a:r>
            <a:r>
              <a:rPr lang="en-US" sz="1400" b="1" dirty="0">
                <a:latin typeface="Garamond" charset="0"/>
                <a:ea typeface="ＭＳ Ｐゴシック" charset="0"/>
                <a:cs typeface="ＭＳ Ｐゴシック" charset="0"/>
              </a:rPr>
              <a:t>Filtering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1071"/>
            <a:ext cx="7800975" cy="282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4525" y="926414"/>
            <a:ext cx="7363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Filtering: (1) Spatial Smoothing: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lurring of an image; to increase signal-to-noise, validate distribution assumptions (random field theory) and remove artifacts.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amount of smoothing is expressed in the Full-Width-Half-Maximum (FWHM) of the smoothing kernel (usually around 4-10 mm)</a:t>
            </a:r>
          </a:p>
          <a:p>
            <a:endParaRPr lang="en-US" dirty="0"/>
          </a:p>
          <a:p>
            <a:r>
              <a:rPr lang="en-US" dirty="0" smtClean="0"/>
              <a:t>…decreases the resolution (and anatomical specificity)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3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</a:t>
            </a:r>
            <a:r>
              <a:rPr lang="en-US" sz="1400" b="1" dirty="0">
                <a:latin typeface="Garamond" charset="0"/>
                <a:ea typeface="ＭＳ Ｐゴシック" charset="0"/>
                <a:cs typeface="ＭＳ Ｐゴシック" charset="0"/>
              </a:rPr>
              <a:t>Filtering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525" y="802844"/>
            <a:ext cx="7363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Filtering: (1) Spatial Smoothing: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25" y="1264509"/>
            <a:ext cx="8256010" cy="448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220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</a:t>
            </a:r>
            <a:r>
              <a:rPr lang="en-US" sz="1400" b="1" dirty="0">
                <a:latin typeface="Garamond" charset="0"/>
                <a:ea typeface="ＭＳ Ｐゴシック" charset="0"/>
                <a:cs typeface="ＭＳ Ｐゴシック" charset="0"/>
              </a:rPr>
              <a:t>Filtering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588" y="842190"/>
            <a:ext cx="82605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Filtering (2)Temporal Domain </a:t>
            </a:r>
          </a:p>
          <a:p>
            <a:endParaRPr lang="en-US" dirty="0"/>
          </a:p>
          <a:p>
            <a:r>
              <a:rPr lang="en-US" dirty="0" smtClean="0"/>
              <a:t>Remove noise frequencies from the time-series data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pass filter (remove low frequency drifts)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pass (to remove higher frequency “noise” –</a:t>
            </a:r>
            <a:r>
              <a:rPr lang="en-US" dirty="0" err="1" smtClean="0"/>
              <a:t>eg</a:t>
            </a:r>
            <a:r>
              <a:rPr lang="en-US" dirty="0" smtClean="0"/>
              <a:t>.  respiration, heart rate)</a:t>
            </a:r>
          </a:p>
          <a:p>
            <a:endParaRPr lang="en-US" dirty="0"/>
          </a:p>
          <a:p>
            <a:r>
              <a:rPr lang="en-US" dirty="0"/>
              <a:t>In SPM, the temporal filtering is actually done at the statistical model level (topic of week 3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Quality control 5: </a:t>
            </a:r>
            <a:r>
              <a:rPr lang="en-US" dirty="0" smtClean="0"/>
              <a:t>Always </a:t>
            </a:r>
            <a:r>
              <a:rPr lang="en-US" dirty="0"/>
              <a:t>be </a:t>
            </a:r>
            <a:r>
              <a:rPr lang="en-US" dirty="0" smtClean="0"/>
              <a:t>aware of the </a:t>
            </a:r>
            <a:r>
              <a:rPr lang="en-US" dirty="0"/>
              <a:t>frequency of your task, you don't want to filter that </a:t>
            </a:r>
            <a:r>
              <a:rPr lang="en-US" dirty="0" smtClean="0"/>
              <a:t>out the signal you are interested in </a:t>
            </a:r>
            <a:r>
              <a:rPr lang="en-US" dirty="0"/>
              <a:t>(can be checked with </a:t>
            </a:r>
            <a:r>
              <a:rPr lang="en-US" dirty="0" smtClean="0"/>
              <a:t>SPM check design).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Make sure you present stimuli often </a:t>
            </a:r>
            <a:r>
              <a:rPr lang="en-US" dirty="0" smtClean="0"/>
              <a:t>enough, </a:t>
            </a:r>
            <a:r>
              <a:rPr lang="en-US" dirty="0" err="1" smtClean="0"/>
              <a:t>eg</a:t>
            </a:r>
            <a:r>
              <a:rPr lang="en-US" dirty="0"/>
              <a:t>.</a:t>
            </a:r>
            <a:r>
              <a:rPr lang="en-US" dirty="0" smtClean="0"/>
              <a:t> don’t present one type of stimuli just once or twice in a scanning session (topic of week 4).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90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1123" y="170862"/>
            <a:ext cx="10952252" cy="514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Slice-time Correction  *  Motion Correction  *  Image Registration *  Classification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Garamond" charset="0"/>
                <a:ea typeface="ＭＳ Ｐゴシック" charset="0"/>
                <a:cs typeface="ＭＳ Ｐゴシック" charset="0"/>
              </a:rPr>
              <a:t>*  Normalization *  </a:t>
            </a:r>
            <a:r>
              <a:rPr lang="en-US" sz="1400" dirty="0" smtClean="0">
                <a:latin typeface="Garamond" charset="0"/>
                <a:ea typeface="ＭＳ Ｐゴシック" charset="0"/>
                <a:cs typeface="ＭＳ Ｐゴシック" charset="0"/>
              </a:rPr>
              <a:t>Smoothing</a:t>
            </a:r>
            <a:endParaRPr lang="en-US" sz="1400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89" y="842190"/>
            <a:ext cx="73633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Preprocessing: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Always go for default options, unless there is a specific reason to change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the output carefully.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Sample SPM preprocessing steps: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Realign: estimate &amp; </a:t>
            </a:r>
            <a:r>
              <a:rPr lang="en-US" dirty="0" err="1" smtClean="0"/>
              <a:t>reslice</a:t>
            </a:r>
            <a:r>
              <a:rPr lang="en-US" dirty="0" smtClean="0"/>
              <a:t> (functional images)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Co-register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Reference: Mean image of realignment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Source: Structural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Segment (defaults)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Normalize: </a:t>
            </a:r>
            <a:r>
              <a:rPr lang="en-US" b="1" dirty="0" smtClean="0"/>
              <a:t>realigned functional images to MNI  </a:t>
            </a:r>
            <a:r>
              <a:rPr lang="en-US" dirty="0" smtClean="0"/>
              <a:t>(use parameters from segmentation)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Smooth. </a:t>
            </a:r>
            <a:r>
              <a:rPr lang="en-US" b="1" dirty="0" smtClean="0"/>
              <a:t>FWHM = 6 6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QC shortcut: </a:t>
            </a:r>
            <a:r>
              <a:rPr lang="en-US" dirty="0" smtClean="0"/>
              <a:t>check if the normalized functional images roughly overlap with a template (</a:t>
            </a:r>
            <a:r>
              <a:rPr lang="en-US" dirty="0" err="1" smtClean="0"/>
              <a:t>eg</a:t>
            </a:r>
            <a:r>
              <a:rPr lang="en-US" dirty="0" smtClean="0"/>
              <a:t>. MNI) brain.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30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75270" y="72988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A6A6A6"/>
                </a:solidFill>
                <a:latin typeface="Garamond" charset="0"/>
                <a:ea typeface="ＭＳ Ｐゴシック" charset="0"/>
                <a:cs typeface="ＭＳ Ｐゴシック" charset="0"/>
              </a:rPr>
              <a:t>Course Overview</a:t>
            </a:r>
            <a:endParaRPr lang="en-US" sz="2800" dirty="0">
              <a:solidFill>
                <a:srgbClr val="A6A6A6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69863" y="3573463"/>
            <a:ext cx="68405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sz="2200" dirty="0"/>
              <a:t> 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3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041" y="452469"/>
            <a:ext cx="8275295" cy="4141787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endParaRPr lang="en-US" sz="2200" dirty="0" smtClean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r>
              <a:rPr lang="en-US" sz="2000" dirty="0" smtClean="0">
                <a:latin typeface="Calibri" charset="0"/>
                <a:ea typeface="ＭＳ Ｐゴシック" charset="0"/>
                <a:cs typeface="Calibri" charset="0"/>
              </a:rPr>
              <a:t>Week 1: Introduction </a:t>
            </a: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endParaRPr lang="en-US" sz="2000" dirty="0" smtClean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r>
              <a:rPr lang="en-US" sz="2000" b="1" dirty="0" smtClean="0">
                <a:latin typeface="Calibri" charset="0"/>
                <a:ea typeface="ＭＳ Ｐゴシック" charset="0"/>
                <a:cs typeface="Calibri" charset="0"/>
              </a:rPr>
              <a:t>Week 2: Processing of FMRI data * </a:t>
            </a:r>
          </a:p>
          <a:p>
            <a:pPr marL="457200" lvl="1" indent="0" eaLnBrk="1" hangingPunct="1">
              <a:lnSpc>
                <a:spcPct val="70000"/>
              </a:lnSpc>
              <a:buClrTx/>
              <a:buNone/>
            </a:pPr>
            <a:endParaRPr lang="en-US" sz="2000" dirty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r>
              <a:rPr lang="en-US" sz="2000" dirty="0" smtClean="0">
                <a:latin typeface="Calibri" charset="0"/>
                <a:ea typeface="ＭＳ Ｐゴシック" charset="0"/>
                <a:cs typeface="Calibri" charset="0"/>
              </a:rPr>
              <a:t>Week 3: Statistical Analysis of fMRI data</a:t>
            </a: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endParaRPr lang="en-US" sz="2000" dirty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r>
              <a:rPr lang="en-US" sz="2000" dirty="0" smtClean="0">
                <a:latin typeface="Calibri" charset="0"/>
                <a:ea typeface="ＭＳ Ｐゴシック" charset="0"/>
                <a:cs typeface="Calibri" charset="0"/>
              </a:rPr>
              <a:t>Week 4: Planning MRI Research to address your scientific question</a:t>
            </a:r>
          </a:p>
          <a:p>
            <a:pPr marL="457200" lvl="1" indent="0" eaLnBrk="1" hangingPunct="1">
              <a:lnSpc>
                <a:spcPct val="70000"/>
              </a:lnSpc>
              <a:buClrTx/>
              <a:buNone/>
            </a:pPr>
            <a:endParaRPr lang="en-US" sz="2000" dirty="0" smtClean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r>
              <a:rPr lang="en-US" sz="2000" dirty="0" smtClean="0">
                <a:latin typeface="Calibri" charset="0"/>
                <a:ea typeface="ＭＳ Ｐゴシック" charset="0"/>
                <a:cs typeface="Calibri" charset="0"/>
              </a:rPr>
              <a:t>Week 5: Interpretation, limitations and new applications of fMRI </a:t>
            </a:r>
          </a:p>
          <a:p>
            <a:pPr marL="457200" lvl="1" indent="0" eaLnBrk="1" hangingPunct="1">
              <a:lnSpc>
                <a:spcPct val="70000"/>
              </a:lnSpc>
              <a:buClrTx/>
              <a:buNone/>
            </a:pPr>
            <a:endParaRPr lang="en-US" sz="2200" dirty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Courier New" charset="0"/>
              <a:buChar char="o"/>
            </a:pPr>
            <a:endParaRPr lang="en-US" sz="2200" dirty="0">
              <a:latin typeface="Calibri" charset="0"/>
              <a:ea typeface="ＭＳ Ｐゴシック" charset="0"/>
              <a:cs typeface="Calibri" charset="0"/>
            </a:endParaRPr>
          </a:p>
          <a:p>
            <a:pPr lvl="1" eaLnBrk="1" hangingPunct="1">
              <a:lnSpc>
                <a:spcPct val="70000"/>
              </a:lnSpc>
              <a:buClrTx/>
              <a:buFont typeface="Wingdings" charset="0"/>
              <a:buNone/>
            </a:pPr>
            <a:r>
              <a:rPr lang="en-US" sz="2200" dirty="0">
                <a:latin typeface="Calibri" charset="0"/>
                <a:ea typeface="ＭＳ Ｐゴシック" charset="0"/>
                <a:cs typeface="Calibri" charset="0"/>
              </a:rPr>
              <a:t> </a:t>
            </a:r>
          </a:p>
          <a:p>
            <a:pPr lvl="2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Arial" charset="0"/>
              <a:ea typeface="ＭＳ Ｐゴシック" charset="0"/>
            </a:endParaRPr>
          </a:p>
          <a:p>
            <a:pPr marL="457200" lvl="1" indent="0" eaLnBrk="1" hangingPunct="1">
              <a:lnSpc>
                <a:spcPct val="70000"/>
              </a:lnSpc>
              <a:buNone/>
            </a:pPr>
            <a:endParaRPr lang="en-US" sz="22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1000" dirty="0" smtClean="0">
                <a:latin typeface="+mj-lt"/>
                <a:ea typeface="ＭＳ Ｐゴシック" charset="0"/>
              </a:rPr>
              <a:t>* some Illustrations from Martin Lindquist’ </a:t>
            </a:r>
            <a:r>
              <a:rPr lang="en-US" sz="1000" dirty="0" err="1" smtClean="0">
                <a:latin typeface="+mj-lt"/>
                <a:ea typeface="ＭＳ Ｐゴシック" charset="0"/>
              </a:rPr>
              <a:t>Coursera</a:t>
            </a:r>
            <a:r>
              <a:rPr lang="en-US" sz="1000" dirty="0" smtClean="0">
                <a:latin typeface="+mj-lt"/>
                <a:ea typeface="ＭＳ Ｐゴシック" charset="0"/>
              </a:rPr>
              <a:t> Course &amp; </a:t>
            </a:r>
            <a:r>
              <a:rPr lang="en-US" sz="1000" dirty="0" err="1" smtClean="0">
                <a:latin typeface="+mj-lt"/>
                <a:ea typeface="ＭＳ Ｐゴシック" charset="0"/>
              </a:rPr>
              <a:t>wagerlab</a:t>
            </a:r>
            <a:endParaRPr lang="en-US" sz="1000" dirty="0">
              <a:latin typeface="+mj-lt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06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80999" y="1010423"/>
            <a:ext cx="85911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sp>
        <p:nvSpPr>
          <p:cNvPr id="3" name="Rounded Rectangle 2"/>
          <p:cNvSpPr/>
          <p:nvPr/>
        </p:nvSpPr>
        <p:spPr>
          <a:xfrm>
            <a:off x="401253" y="685801"/>
            <a:ext cx="8182430" cy="970953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53125" y="1901378"/>
            <a:ext cx="8182430" cy="2075535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2471" y="736585"/>
            <a:ext cx="269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Acquisition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888" y="1171277"/>
            <a:ext cx="77376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Experimental  Design     Scanning Parameters       Reconstruction </a:t>
            </a:r>
            <a:endParaRPr lang="en-US" sz="2000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8968" y="2478422"/>
            <a:ext cx="269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Slice-time Correction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0809" y="3200406"/>
            <a:ext cx="269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Motion Correction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4021" y="2508452"/>
            <a:ext cx="269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Co-registration 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47614" y="3197513"/>
            <a:ext cx="3988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Normalization </a:t>
            </a:r>
          </a:p>
          <a:p>
            <a:r>
              <a:rPr lang="en-US" sz="2000" dirty="0" smtClean="0"/>
              <a:t>(Tissue Classification)    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886836" y="2538449"/>
            <a:ext cx="179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Smoothing   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380999" y="4129313"/>
            <a:ext cx="8182430" cy="2105687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1499" y="1926781"/>
            <a:ext cx="156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Preprocessing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8972" y="4234938"/>
            <a:ext cx="2047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Statistical Analysis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5601" y="4729364"/>
            <a:ext cx="4030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General Linear Model</a:t>
            </a:r>
          </a:p>
          <a:p>
            <a:endParaRPr lang="en-US" sz="2000" dirty="0" smtClean="0"/>
          </a:p>
          <a:p>
            <a:r>
              <a:rPr lang="en-US" sz="2000" dirty="0" smtClean="0"/>
              <a:t>Subject-level </a:t>
            </a:r>
            <a:r>
              <a:rPr lang="en-US" sz="2000" dirty="0"/>
              <a:t>– Parameter estimation</a:t>
            </a:r>
          </a:p>
          <a:p>
            <a:r>
              <a:rPr lang="en-US" sz="2000" dirty="0"/>
              <a:t>Group Level </a:t>
            </a:r>
            <a:r>
              <a:rPr lang="en-US" sz="2000" dirty="0" smtClean="0"/>
              <a:t> –  Hypothesis </a:t>
            </a:r>
            <a:r>
              <a:rPr lang="en-US" sz="2000" dirty="0"/>
              <a:t>testing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78543" y="4713120"/>
            <a:ext cx="39823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Advanced Analysis</a:t>
            </a:r>
          </a:p>
          <a:p>
            <a:endParaRPr lang="en-US" sz="2000" dirty="0" smtClean="0"/>
          </a:p>
          <a:p>
            <a:r>
              <a:rPr lang="en-US" sz="2000" dirty="0"/>
              <a:t>Connectivity </a:t>
            </a:r>
            <a:r>
              <a:rPr lang="en-US" sz="2000" dirty="0" smtClean="0"/>
              <a:t>(Network approaches)  </a:t>
            </a:r>
            <a:endParaRPr lang="en-US" sz="2000" dirty="0"/>
          </a:p>
          <a:p>
            <a:r>
              <a:rPr lang="en-US" sz="2000" dirty="0" smtClean="0"/>
              <a:t>Machine Learning</a:t>
            </a:r>
          </a:p>
        </p:txBody>
      </p:sp>
      <p:sp>
        <p:nvSpPr>
          <p:cNvPr id="22" name="Curved Right Arrow 21"/>
          <p:cNvSpPr/>
          <p:nvPr/>
        </p:nvSpPr>
        <p:spPr>
          <a:xfrm>
            <a:off x="86497" y="1330542"/>
            <a:ext cx="432605" cy="1820434"/>
          </a:xfrm>
          <a:prstGeom prst="curvedRightArrow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>
            <a:off x="81278" y="3623026"/>
            <a:ext cx="462538" cy="2061085"/>
          </a:xfrm>
          <a:prstGeom prst="curvedRightArrow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36199" y="2878532"/>
            <a:ext cx="200066" cy="331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148438" y="2908562"/>
            <a:ext cx="205353" cy="331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768060" y="2926788"/>
            <a:ext cx="200066" cy="331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922669" y="2930340"/>
            <a:ext cx="205353" cy="331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85753" y="2065280"/>
            <a:ext cx="3633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Quality Assurance/Control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4137992">
            <a:off x="5624962" y="1306839"/>
            <a:ext cx="417433" cy="900026"/>
          </a:xfrm>
          <a:prstGeom prst="downArrow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303652">
            <a:off x="2979908" y="2476775"/>
            <a:ext cx="417433" cy="900026"/>
          </a:xfrm>
          <a:prstGeom prst="downArrow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9665655">
            <a:off x="5038481" y="2571892"/>
            <a:ext cx="417433" cy="900026"/>
          </a:xfrm>
          <a:prstGeom prst="downArrow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96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75270" y="72988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A6A6A6"/>
                </a:solidFill>
                <a:latin typeface="Garamond" charset="0"/>
                <a:ea typeface="ＭＳ Ｐゴシック" charset="0"/>
                <a:cs typeface="ＭＳ Ｐゴシック" charset="0"/>
              </a:rPr>
              <a:t>….Before preprocessing</a:t>
            </a:r>
            <a:endParaRPr lang="en-US" sz="2800" dirty="0">
              <a:solidFill>
                <a:srgbClr val="A6A6A6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69863" y="3573463"/>
            <a:ext cx="68405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sz="2200" dirty="0"/>
              <a:t> 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041" y="825462"/>
            <a:ext cx="8275295" cy="1556231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70000"/>
              </a:lnSpc>
              <a:buClrTx/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200" dirty="0" smtClean="0">
                <a:solidFill>
                  <a:srgbClr val="FF0000"/>
                </a:solidFill>
                <a:latin typeface="+mj-lt"/>
                <a:ea typeface="ＭＳ Ｐゴシック" charset="0"/>
              </a:rPr>
              <a:t>Quality Control 1: </a:t>
            </a:r>
            <a:r>
              <a:rPr lang="en-US" sz="2200" dirty="0" smtClean="0">
                <a:latin typeface="+mj-lt"/>
                <a:ea typeface="ＭＳ Ｐゴシック" charset="0"/>
              </a:rPr>
              <a:t>Check the images for distortions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Susceptibility artifacts (due to magnetic field inhomogeneity)</a:t>
            </a: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ＭＳ Ｐゴシック" charset="0"/>
              </a:rPr>
              <a:t>Signal drop out in the </a:t>
            </a:r>
            <a:r>
              <a:rPr lang="en-US" sz="1800" dirty="0" smtClean="0">
                <a:latin typeface="+mj-lt"/>
                <a:ea typeface="ＭＳ Ｐゴシック" charset="0"/>
              </a:rPr>
              <a:t>OFC</a:t>
            </a: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marL="914400" lvl="2" indent="0">
              <a:lnSpc>
                <a:spcPct val="70000"/>
              </a:lnSpc>
              <a:buNone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564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75270" y="72988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A6A6A6"/>
                </a:solidFill>
                <a:latin typeface="Garamond" charset="0"/>
                <a:ea typeface="ＭＳ Ｐゴシック" charset="0"/>
                <a:cs typeface="ＭＳ Ｐゴシック" charset="0"/>
              </a:rPr>
              <a:t>….Before preprocessing</a:t>
            </a:r>
            <a:endParaRPr lang="en-US" sz="2800" dirty="0">
              <a:solidFill>
                <a:srgbClr val="A6A6A6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69863" y="3573463"/>
            <a:ext cx="68405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sz="2200" dirty="0"/>
              <a:t> 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6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041" y="825462"/>
            <a:ext cx="8275295" cy="2343040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70000"/>
              </a:lnSpc>
              <a:buClrTx/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200" dirty="0" smtClean="0">
                <a:solidFill>
                  <a:srgbClr val="FF0000"/>
                </a:solidFill>
                <a:latin typeface="+mj-lt"/>
                <a:ea typeface="ＭＳ Ｐゴシック" charset="0"/>
              </a:rPr>
              <a:t>Quality Control 1: </a:t>
            </a:r>
            <a:r>
              <a:rPr lang="en-US" sz="2200" dirty="0" smtClean="0">
                <a:latin typeface="+mj-lt"/>
                <a:ea typeface="ＭＳ Ｐゴシック" charset="0"/>
              </a:rPr>
              <a:t>Check the images for distortions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Susceptibility artifacts (due to magnetic field inhomogeneity)</a:t>
            </a: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ＭＳ Ｐゴシック" charset="0"/>
              </a:rPr>
              <a:t>Signal drop out in the OFC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K-space artifacts (image reconstruction)</a:t>
            </a:r>
          </a:p>
          <a:p>
            <a:pPr lvl="2">
              <a:lnSpc>
                <a:spcPct val="70000"/>
              </a:lnSpc>
            </a:pPr>
            <a:r>
              <a:rPr lang="en-US" sz="1800" dirty="0" smtClean="0">
                <a:latin typeface="+mj-lt"/>
                <a:ea typeface="ＭＳ Ｐゴシック" charset="0"/>
              </a:rPr>
              <a:t>“stripes” in the images.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marL="914400" lvl="2" indent="0">
              <a:lnSpc>
                <a:spcPct val="70000"/>
              </a:lnSpc>
              <a:buNone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</p:txBody>
      </p:sp>
      <p:pic>
        <p:nvPicPr>
          <p:cNvPr id="1028" name="Picture 4" descr="C:\Users\hcremers\Google Drive\Work\FMRI_course\kspace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64" y="2158408"/>
            <a:ext cx="2438951" cy="411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5564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75270" y="72988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A6A6A6"/>
                </a:solidFill>
                <a:latin typeface="Garamond" charset="0"/>
                <a:ea typeface="ＭＳ Ｐゴシック" charset="0"/>
                <a:cs typeface="ＭＳ Ｐゴシック" charset="0"/>
              </a:rPr>
              <a:t>….Before preprocessing</a:t>
            </a:r>
            <a:endParaRPr lang="en-US" sz="2800" dirty="0">
              <a:solidFill>
                <a:srgbClr val="A6A6A6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69863" y="3573463"/>
            <a:ext cx="68405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sz="2200" dirty="0"/>
              <a:t> 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041" y="825462"/>
            <a:ext cx="8275295" cy="2748001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70000"/>
              </a:lnSpc>
              <a:buClrTx/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200" dirty="0" smtClean="0">
                <a:solidFill>
                  <a:srgbClr val="FF0000"/>
                </a:solidFill>
                <a:latin typeface="+mj-lt"/>
                <a:ea typeface="ＭＳ Ｐゴシック" charset="0"/>
              </a:rPr>
              <a:t>Quality Control 1: </a:t>
            </a:r>
            <a:r>
              <a:rPr lang="en-US" sz="2200" dirty="0" smtClean="0">
                <a:latin typeface="+mj-lt"/>
                <a:ea typeface="ＭＳ Ｐゴシック" charset="0"/>
              </a:rPr>
              <a:t>Check the images for distortions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Susceptibility artifacts (due to magnetic field inhomogeneity)</a:t>
            </a: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ＭＳ Ｐゴシック" charset="0"/>
              </a:rPr>
              <a:t>Signal drop out in the OFC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K-space artifacts; “stripes” in the images.</a:t>
            </a: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Spikes (gradient artifacts) 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marL="914400" lvl="2" indent="0">
              <a:lnSpc>
                <a:spcPct val="70000"/>
              </a:lnSpc>
              <a:buNone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</p:txBody>
      </p:sp>
      <p:pic>
        <p:nvPicPr>
          <p:cNvPr id="1027" name="Picture 3" descr="C:\Users\hcremers\Google Drive\Work\FMRI_course\spin_artifac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3955313"/>
            <a:ext cx="8528976" cy="142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652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75270" y="72988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A6A6A6"/>
                </a:solidFill>
                <a:latin typeface="Garamond" charset="0"/>
                <a:ea typeface="ＭＳ Ｐゴシック" charset="0"/>
                <a:cs typeface="ＭＳ Ｐゴシック" charset="0"/>
              </a:rPr>
              <a:t>….Before preprocessing</a:t>
            </a:r>
            <a:endParaRPr lang="en-US" sz="2800" dirty="0">
              <a:solidFill>
                <a:srgbClr val="A6A6A6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69863" y="3573463"/>
            <a:ext cx="68405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sz="2200" dirty="0"/>
              <a:t> 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8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041" y="825462"/>
            <a:ext cx="8275295" cy="3590128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70000"/>
              </a:lnSpc>
              <a:buClrTx/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200" dirty="0" smtClean="0">
                <a:solidFill>
                  <a:srgbClr val="FF0000"/>
                </a:solidFill>
                <a:latin typeface="+mj-lt"/>
                <a:ea typeface="ＭＳ Ｐゴシック" charset="0"/>
              </a:rPr>
              <a:t>Quality Control 1: </a:t>
            </a:r>
            <a:r>
              <a:rPr lang="en-US" sz="2200" dirty="0" smtClean="0">
                <a:latin typeface="+mj-lt"/>
                <a:ea typeface="ＭＳ Ｐゴシック" charset="0"/>
              </a:rPr>
              <a:t>Check the images for distortions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Susceptibility artifacts (due to magnetic field inhomogeneity)</a:t>
            </a: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  <a:ea typeface="ＭＳ Ｐゴシック" charset="0"/>
              </a:rPr>
              <a:t>Signal drop out in the OFC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K-space artifacts; “stripes” in the images.</a:t>
            </a: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Spikes (gradient artifacts) </a:t>
            </a: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ＭＳ Ｐゴシック" charset="0"/>
              </a:rPr>
              <a:t>Ghosting; wrap around in </a:t>
            </a:r>
            <a:r>
              <a:rPr lang="en-US" sz="2200" dirty="0" smtClean="0">
                <a:latin typeface="+mj-lt"/>
                <a:ea typeface="ＭＳ Ｐゴシック" charset="0"/>
              </a:rPr>
              <a:t>images</a:t>
            </a:r>
            <a:endParaRPr lang="en-US" sz="2200" dirty="0" smtClean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marL="914400" lvl="2" indent="0">
              <a:lnSpc>
                <a:spcPct val="70000"/>
              </a:lnSpc>
              <a:buNone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</p:txBody>
      </p:sp>
      <p:pic>
        <p:nvPicPr>
          <p:cNvPr id="1026" name="Picture 2" descr="C:\Users\hcremers\Google Drive\Work\FMRI_course\gho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10" y="4259262"/>
            <a:ext cx="3967162" cy="190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0512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75270" y="72988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A6A6A6"/>
                </a:solidFill>
                <a:latin typeface="Garamond" charset="0"/>
                <a:ea typeface="ＭＳ Ｐゴシック" charset="0"/>
                <a:cs typeface="ＭＳ Ｐゴシック" charset="0"/>
              </a:rPr>
              <a:t>….Before preprocessing</a:t>
            </a:r>
            <a:endParaRPr lang="en-US" sz="2800" dirty="0">
              <a:solidFill>
                <a:srgbClr val="A6A6A6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69863" y="3573463"/>
            <a:ext cx="68405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sz="2200" dirty="0"/>
              <a:t> 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DF12-1DE9-5C49-90C5-528383F279BB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041" y="825462"/>
            <a:ext cx="8275295" cy="3178127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70000"/>
              </a:lnSpc>
              <a:buClrTx/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200" dirty="0" smtClean="0">
                <a:solidFill>
                  <a:srgbClr val="FF0000"/>
                </a:solidFill>
                <a:latin typeface="+mj-lt"/>
                <a:ea typeface="ＭＳ Ｐゴシック" charset="0"/>
              </a:rPr>
              <a:t>Quality Control 1: </a:t>
            </a:r>
            <a:r>
              <a:rPr lang="en-US" sz="2200" dirty="0" smtClean="0">
                <a:latin typeface="+mj-lt"/>
                <a:ea typeface="ＭＳ Ｐゴシック" charset="0"/>
              </a:rPr>
              <a:t>Check the images for distortions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ＭＳ Ｐゴシック" charset="0"/>
              </a:rPr>
              <a:t>Although it is important to </a:t>
            </a:r>
            <a:r>
              <a:rPr lang="en-US" sz="2000" dirty="0" smtClean="0">
                <a:latin typeface="+mj-lt"/>
                <a:ea typeface="ＭＳ Ｐゴシック" charset="0"/>
              </a:rPr>
              <a:t>always </a:t>
            </a:r>
            <a:r>
              <a:rPr lang="en-US" sz="2000" dirty="0">
                <a:latin typeface="+mj-lt"/>
                <a:ea typeface="ＭＳ Ｐゴシック" charset="0"/>
              </a:rPr>
              <a:t>look at the images before you start </a:t>
            </a:r>
            <a:r>
              <a:rPr lang="en-US" sz="2000" dirty="0" smtClean="0">
                <a:latin typeface="+mj-lt"/>
                <a:ea typeface="ＭＳ Ｐゴシック" charset="0"/>
              </a:rPr>
              <a:t>analyzing: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000" dirty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ＭＳ Ｐゴシック" charset="0"/>
              </a:rPr>
              <a:t>A</a:t>
            </a:r>
            <a:r>
              <a:rPr lang="en-US" sz="2000" dirty="0" smtClean="0">
                <a:latin typeface="+mj-lt"/>
                <a:ea typeface="ＭＳ Ｐゴシック" charset="0"/>
              </a:rPr>
              <a:t>rtifacts </a:t>
            </a:r>
            <a:r>
              <a:rPr lang="en-US" sz="2000" dirty="0">
                <a:latin typeface="+mj-lt"/>
                <a:ea typeface="ＭＳ Ｐゴシック" charset="0"/>
              </a:rPr>
              <a:t>are not always easy to </a:t>
            </a:r>
            <a:r>
              <a:rPr lang="en-US" sz="2000" dirty="0" smtClean="0">
                <a:latin typeface="+mj-lt"/>
                <a:ea typeface="ＭＳ Ｐゴシック" charset="0"/>
              </a:rPr>
              <a:t>detect by visual inspection </a:t>
            </a:r>
            <a:endParaRPr lang="en-US" sz="2000" dirty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ＭＳ Ｐゴシック" charset="0"/>
              </a:rPr>
              <a:t>It is not always clear what to do when you have found an artifact</a:t>
            </a: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ＭＳ Ｐゴシック" charset="0"/>
              </a:rPr>
              <a:t>There are some toolboxes that help detect </a:t>
            </a:r>
            <a:r>
              <a:rPr lang="en-US" sz="2000" dirty="0" smtClean="0">
                <a:latin typeface="+mj-lt"/>
                <a:ea typeface="ＭＳ Ｐゴシック" charset="0"/>
              </a:rPr>
              <a:t>artifacts </a:t>
            </a:r>
            <a:r>
              <a:rPr lang="en-US" sz="2000" dirty="0">
                <a:latin typeface="+mj-lt"/>
                <a:ea typeface="ＭＳ Ｐゴシック" charset="0"/>
              </a:rPr>
              <a:t>and set criteria for correction of exclusion of </a:t>
            </a:r>
            <a:r>
              <a:rPr lang="en-US" sz="2000" dirty="0" smtClean="0">
                <a:latin typeface="+mj-lt"/>
                <a:ea typeface="ＭＳ Ｐゴシック" charset="0"/>
              </a:rPr>
              <a:t>data (NYU toolbox, ART; artifact repair) </a:t>
            </a:r>
            <a:endParaRPr lang="en-US" sz="1800" dirty="0">
              <a:latin typeface="+mj-lt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marL="914400" lvl="2" indent="0">
              <a:lnSpc>
                <a:spcPct val="70000"/>
              </a:lnSpc>
              <a:buNone/>
            </a:pPr>
            <a:endParaRPr lang="en-US" sz="18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 smtClean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endParaRPr lang="en-US" sz="2200" dirty="0">
              <a:latin typeface="+mj-lt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8752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:|0.9|9|4.8|3.2|13.4|1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:|0.9|9|4.8|3.2|13.4|1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:|0.9|9|4.8|3.2|13.4|1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:|0.9|9|4.8|3.2|13.4|1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:|0.9|9|4.8|3.2|13.4|1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:|0.9|9|4.8|3.2|13.4|18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7975</TotalTime>
  <Words>1531</Words>
  <Application>Microsoft Office PowerPoint</Application>
  <PresentationFormat>On-screen Show (4:3)</PresentationFormat>
  <Paragraphs>263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Introduction to Functional and Anatomical Brain MRI Research </vt:lpstr>
      <vt:lpstr>PowerPoint Presentation</vt:lpstr>
      <vt:lpstr>Course Overview</vt:lpstr>
      <vt:lpstr>PowerPoint Presentation</vt:lpstr>
      <vt:lpstr>….Before preprocessing</vt:lpstr>
      <vt:lpstr>….Before preprocessing</vt:lpstr>
      <vt:lpstr>….Before preprocessing</vt:lpstr>
      <vt:lpstr>….Before preprocessing</vt:lpstr>
      <vt:lpstr>….Before preprocessing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Reward and Punishment processing in Social Anxiety Disorder  </dc:title>
  <dc:creator>Henk Cremers</dc:creator>
  <cp:lastModifiedBy>Chen, Bing [BSD] - PSY</cp:lastModifiedBy>
  <cp:revision>887</cp:revision>
  <cp:lastPrinted>2014-07-31T20:50:41Z</cp:lastPrinted>
  <dcterms:created xsi:type="dcterms:W3CDTF">2011-05-27T11:17:38Z</dcterms:created>
  <dcterms:modified xsi:type="dcterms:W3CDTF">2014-08-08T16:08:54Z</dcterms:modified>
</cp:coreProperties>
</file>