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2" r:id="rId3"/>
    <p:sldId id="265" r:id="rId4"/>
    <p:sldId id="266" r:id="rId5"/>
    <p:sldId id="267" r:id="rId6"/>
    <p:sldId id="268" r:id="rId7"/>
    <p:sldId id="270" r:id="rId8"/>
    <p:sldId id="269" r:id="rId9"/>
    <p:sldId id="271" r:id="rId10"/>
    <p:sldId id="273" r:id="rId11"/>
    <p:sldId id="275" r:id="rId12"/>
    <p:sldId id="274" r:id="rId13"/>
    <p:sldId id="258" r:id="rId14"/>
    <p:sldId id="260" r:id="rId15"/>
    <p:sldId id="261" r:id="rId16"/>
    <p:sldId id="262" r:id="rId17"/>
    <p:sldId id="276" r:id="rId18"/>
    <p:sldId id="277" r:id="rId19"/>
    <p:sldId id="278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D89-0690-9646-8738-DA1E63123B6B}" type="datetimeFigureOut">
              <a:rPr lang="en-US" smtClean="0"/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A20F-77C7-B640-8436-866D36C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D89-0690-9646-8738-DA1E63123B6B}" type="datetimeFigureOut">
              <a:rPr lang="en-US" smtClean="0"/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A20F-77C7-B640-8436-866D36C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D89-0690-9646-8738-DA1E63123B6B}" type="datetimeFigureOut">
              <a:rPr lang="en-US" smtClean="0"/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A20F-77C7-B640-8436-866D36C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D89-0690-9646-8738-DA1E63123B6B}" type="datetimeFigureOut">
              <a:rPr lang="en-US" smtClean="0"/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A20F-77C7-B640-8436-866D36C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D89-0690-9646-8738-DA1E63123B6B}" type="datetimeFigureOut">
              <a:rPr lang="en-US" smtClean="0"/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A20F-77C7-B640-8436-866D36C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D89-0690-9646-8738-DA1E63123B6B}" type="datetimeFigureOut">
              <a:rPr lang="en-US" smtClean="0"/>
              <a:t>7/25/14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A20F-77C7-B640-8436-866D36C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D89-0690-9646-8738-DA1E63123B6B}" type="datetimeFigureOut">
              <a:rPr lang="en-US" smtClean="0"/>
              <a:t>7/25/14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A20F-77C7-B640-8436-866D36C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D89-0690-9646-8738-DA1E63123B6B}" type="datetimeFigureOut">
              <a:rPr lang="en-US" smtClean="0"/>
              <a:t>7/25/14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A20F-77C7-B640-8436-866D36C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D89-0690-9646-8738-DA1E63123B6B}" type="datetimeFigureOut">
              <a:rPr lang="en-US" smtClean="0"/>
              <a:t>7/25/14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A20F-77C7-B640-8436-866D36C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D89-0690-9646-8738-DA1E63123B6B}" type="datetimeFigureOut">
              <a:rPr lang="en-US" smtClean="0"/>
              <a:t>7/25/14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A20F-77C7-B640-8436-866D36C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5D89-0690-9646-8738-DA1E63123B6B}" type="datetimeFigureOut">
              <a:rPr lang="en-US" smtClean="0"/>
              <a:t>7/25/14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A20F-77C7-B640-8436-866D36C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5D89-0690-9646-8738-DA1E63123B6B}" type="datetimeFigureOut">
              <a:rPr lang="en-US" smtClean="0"/>
              <a:t>7/25/14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9A20F-77C7-B640-8436-866D36CFF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4505"/>
            <a:ext cx="8229600" cy="255369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Introduction to RCC for </a:t>
            </a:r>
            <a:br>
              <a:rPr lang="en-US" sz="4400" dirty="0" smtClean="0">
                <a:solidFill>
                  <a:srgbClr val="FFFFFF"/>
                </a:solidFill>
                <a:latin typeface="Adobe Caslon Pro"/>
                <a:cs typeface="Adobe Caslon Pro"/>
              </a:rPr>
            </a:br>
            <a:r>
              <a:rPr lang="en-US" sz="4400" b="1" dirty="0" smtClean="0">
                <a:solidFill>
                  <a:srgbClr val="FFFFFF"/>
                </a:solidFill>
                <a:latin typeface="Adobe Caslon Pro"/>
                <a:cs typeface="Adobe Caslon Pro"/>
              </a:rPr>
              <a:t>Intro to MRI 2014</a:t>
            </a:r>
            <a:endParaRPr lang="en-US" sz="4400" b="1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199"/>
            <a:ext cx="8229600" cy="147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/>
                <a:cs typeface="Palatino Linotype"/>
              </a:rPr>
              <a:t>July 25, 2014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Palatino Linotype"/>
              <a:cs typeface="Palatino Linotype"/>
            </a:endParaRPr>
          </a:p>
        </p:txBody>
      </p:sp>
      <p:pic>
        <p:nvPicPr>
          <p:cNvPr id="6" name="Picture 5" descr="RCC_RGB_gre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2" y="479349"/>
            <a:ext cx="4752221" cy="6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us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6" y="924075"/>
            <a:ext cx="81915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and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Home Directory: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/home/</a:t>
            </a:r>
            <a:r>
              <a:rPr lang="en-US" dirty="0" err="1" smtClean="0">
                <a:latin typeface="Courier"/>
                <a:cs typeface="Courier"/>
              </a:rPr>
              <a:t>cnetid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Private space for your files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25GB quota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Project Directory: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/project/intromri2014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Shared space for files shared by your group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500GB quota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7221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around the </a:t>
            </a:r>
            <a:r>
              <a:rPr lang="en-US" dirty="0" err="1" smtClean="0"/>
              <a:t>Filesystem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Some shorthand: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Current directory is represented by: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	.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Parent directory is represented by:</a:t>
            </a:r>
          </a:p>
          <a:p>
            <a:pPr marL="457200" lvl="1" indent="0">
              <a:buNone/>
            </a:pPr>
            <a:r>
              <a:rPr lang="en-US" dirty="0" smtClean="0">
                <a:latin typeface="Courier"/>
                <a:cs typeface="Courier"/>
              </a:rPr>
              <a:t>	..</a:t>
            </a:r>
          </a:p>
          <a:p>
            <a:pPr lvl="1"/>
            <a:r>
              <a:rPr lang="en-US" dirty="0" smtClean="0">
                <a:cs typeface="Calibri"/>
              </a:rPr>
              <a:t>Home is </a:t>
            </a:r>
            <a:r>
              <a:rPr lang="en-US" dirty="0">
                <a:cs typeface="Calibri"/>
              </a:rPr>
              <a:t>represented by:</a:t>
            </a:r>
          </a:p>
          <a:p>
            <a:pPr marL="457200" lvl="1" indent="0">
              <a:buNone/>
            </a:pPr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~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1821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Filesystem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/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/home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/home/</a:t>
            </a:r>
            <a:r>
              <a:rPr lang="en-US" dirty="0" err="1" smtClean="0"/>
              <a:t>dylanphall</a:t>
            </a:r>
            <a:endParaRPr lang="en-US" dirty="0" smtClean="0"/>
          </a:p>
          <a:p>
            <a:pPr lvl="2">
              <a:buFont typeface="Wingdings" charset="2"/>
              <a:buChar char="Ø"/>
            </a:pPr>
            <a:r>
              <a:rPr lang="en-US" dirty="0" smtClean="0"/>
              <a:t>/home/</a:t>
            </a:r>
            <a:r>
              <a:rPr lang="en-US" dirty="0" err="1" smtClean="0"/>
              <a:t>robinweiss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/project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/project/</a:t>
            </a:r>
            <a:r>
              <a:rPr lang="en-US" dirty="0" err="1" smtClean="0"/>
              <a:t>rcc</a:t>
            </a:r>
            <a:endParaRPr lang="en-US" dirty="0"/>
          </a:p>
          <a:p>
            <a:pPr lvl="3">
              <a:buFont typeface="Wingdings" charset="2"/>
              <a:buChar char="Ø"/>
            </a:pPr>
            <a:r>
              <a:rPr lang="en-US" dirty="0" smtClean="0"/>
              <a:t>/project/</a:t>
            </a:r>
            <a:r>
              <a:rPr lang="en-US" dirty="0" err="1" smtClean="0"/>
              <a:t>rcc</a:t>
            </a:r>
            <a:r>
              <a:rPr lang="en-US" dirty="0" smtClean="0"/>
              <a:t>/workshops</a:t>
            </a:r>
          </a:p>
          <a:p>
            <a:pPr lvl="4">
              <a:buFont typeface="Wingdings" charset="2"/>
              <a:buChar char="Ø"/>
            </a:pPr>
            <a:r>
              <a:rPr lang="en-US" dirty="0" smtClean="0"/>
              <a:t>/project/</a:t>
            </a:r>
            <a:r>
              <a:rPr lang="en-US" dirty="0" err="1" smtClean="0"/>
              <a:t>rcc</a:t>
            </a:r>
            <a:r>
              <a:rPr lang="en-US" dirty="0" smtClean="0"/>
              <a:t>/workshops/</a:t>
            </a:r>
            <a:r>
              <a:rPr lang="en-US" dirty="0" err="1" smtClean="0"/>
              <a:t>linux</a:t>
            </a:r>
            <a:endParaRPr lang="en-US" dirty="0" smtClean="0"/>
          </a:p>
          <a:p>
            <a:pPr lvl="2">
              <a:buFont typeface="Wingdings" charset="2"/>
              <a:buChar char="Ø"/>
            </a:pPr>
            <a:r>
              <a:rPr lang="en-US" dirty="0" smtClean="0"/>
              <a:t>/project/pi-smith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/project/intromri2014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/scratch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/</a:t>
            </a:r>
            <a:r>
              <a:rPr lang="en-US" dirty="0" err="1" smtClean="0"/>
              <a:t>usr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/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0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around the </a:t>
            </a:r>
            <a:r>
              <a:rPr lang="en-US" dirty="0" err="1" smtClean="0"/>
              <a:t>Filesystem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pwd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/>
              <a:t>Display the present working </a:t>
            </a:r>
            <a:r>
              <a:rPr lang="en-US" dirty="0" smtClean="0"/>
              <a:t>directory</a:t>
            </a:r>
          </a:p>
          <a:p>
            <a:r>
              <a:rPr lang="en-US" dirty="0" smtClean="0">
                <a:latin typeface="Courier"/>
                <a:cs typeface="Courier"/>
              </a:rPr>
              <a:t>cd ..</a:t>
            </a:r>
          </a:p>
          <a:p>
            <a:pPr lvl="1"/>
            <a:r>
              <a:rPr lang="en-US" dirty="0" smtClean="0"/>
              <a:t>Change “up” one directory</a:t>
            </a:r>
          </a:p>
          <a:p>
            <a:r>
              <a:rPr lang="en-US" dirty="0" smtClean="0">
                <a:latin typeface="Courier"/>
                <a:cs typeface="Courier"/>
              </a:rPr>
              <a:t>cd /home/</a:t>
            </a:r>
            <a:r>
              <a:rPr lang="en-US" dirty="0" err="1" smtClean="0">
                <a:latin typeface="Courier"/>
                <a:cs typeface="Courier"/>
              </a:rPr>
              <a:t>cnet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Change to a directory with an absolute path</a:t>
            </a:r>
          </a:p>
          <a:p>
            <a:r>
              <a:rPr lang="en-US" dirty="0" smtClean="0">
                <a:latin typeface="Courier"/>
                <a:cs typeface="Courier"/>
              </a:rPr>
              <a:t>cd </a:t>
            </a:r>
            <a:r>
              <a:rPr lang="en-US" dirty="0" err="1" smtClean="0">
                <a:latin typeface="Courier"/>
                <a:cs typeface="Courier"/>
              </a:rPr>
              <a:t>cnet</a:t>
            </a:r>
            <a:r>
              <a:rPr lang="en-US" dirty="0" smtClean="0">
                <a:latin typeface="Courier"/>
                <a:cs typeface="Courier"/>
              </a:rPr>
              <a:t>/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Change to a directory with a relative path</a:t>
            </a:r>
          </a:p>
          <a:p>
            <a:r>
              <a:rPr lang="en-US" dirty="0" smtClean="0">
                <a:latin typeface="Courier"/>
                <a:cs typeface="Courier"/>
              </a:rPr>
              <a:t>cd ~</a:t>
            </a:r>
          </a:p>
          <a:p>
            <a:pPr lvl="1"/>
            <a:r>
              <a:rPr lang="en-US" dirty="0" smtClean="0"/>
              <a:t>Go home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71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around with </a:t>
            </a:r>
            <a:r>
              <a:rPr lang="en-US" dirty="0" err="1" smtClean="0">
                <a:latin typeface="Courier"/>
                <a:cs typeface="Courier"/>
              </a:rPr>
              <a:t>ls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ls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List directory contents</a:t>
            </a:r>
          </a:p>
          <a:p>
            <a:r>
              <a:rPr lang="en-US" dirty="0" err="1" smtClean="0">
                <a:latin typeface="Courier"/>
                <a:cs typeface="Courier"/>
              </a:rPr>
              <a:t>ls</a:t>
            </a:r>
            <a:r>
              <a:rPr lang="en-US" dirty="0" smtClean="0">
                <a:latin typeface="Courier"/>
                <a:cs typeface="Courier"/>
              </a:rPr>
              <a:t> -l</a:t>
            </a:r>
          </a:p>
          <a:p>
            <a:pPr lvl="1"/>
            <a:r>
              <a:rPr lang="en-US" dirty="0" smtClean="0"/>
              <a:t>List directory contents with details</a:t>
            </a:r>
          </a:p>
          <a:p>
            <a:r>
              <a:rPr lang="en-US" dirty="0" err="1" smtClean="0">
                <a:latin typeface="Courier"/>
                <a:cs typeface="Courier"/>
              </a:rPr>
              <a:t>ls</a:t>
            </a:r>
            <a:r>
              <a:rPr lang="en-US" dirty="0" smtClean="0">
                <a:latin typeface="Courier"/>
                <a:cs typeface="Courier"/>
              </a:rPr>
              <a:t> -</a:t>
            </a:r>
            <a:r>
              <a:rPr lang="en-US" dirty="0" err="1" smtClean="0">
                <a:latin typeface="Courier"/>
                <a:cs typeface="Courier"/>
              </a:rPr>
              <a:t>lt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List directory contents by time of file modification</a:t>
            </a:r>
          </a:p>
          <a:p>
            <a:r>
              <a:rPr lang="en-US" dirty="0" err="1" smtClean="0">
                <a:latin typeface="Courier"/>
                <a:cs typeface="Courier"/>
              </a:rPr>
              <a:t>ls</a:t>
            </a:r>
            <a:r>
              <a:rPr lang="en-US" dirty="0" smtClean="0">
                <a:latin typeface="Courier"/>
                <a:cs typeface="Courier"/>
              </a:rPr>
              <a:t> -</a:t>
            </a:r>
            <a:r>
              <a:rPr lang="en-US" dirty="0" err="1" smtClean="0">
                <a:latin typeface="Courier"/>
                <a:cs typeface="Courier"/>
              </a:rPr>
              <a:t>ltr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Same as -</a:t>
            </a:r>
            <a:r>
              <a:rPr lang="en-US" dirty="0" err="1" smtClean="0"/>
              <a:t>lt</a:t>
            </a:r>
            <a:r>
              <a:rPr lang="en-US" dirty="0" smtClean="0"/>
              <a:t> but reverses order</a:t>
            </a:r>
          </a:p>
          <a:p>
            <a:r>
              <a:rPr lang="en-US" dirty="0" err="1" smtClean="0">
                <a:latin typeface="Courier"/>
                <a:cs typeface="Courier"/>
              </a:rPr>
              <a:t>ls</a:t>
            </a:r>
            <a:r>
              <a:rPr lang="en-US" dirty="0" smtClean="0">
                <a:latin typeface="Courier"/>
                <a:cs typeface="Courier"/>
              </a:rPr>
              <a:t> -</a:t>
            </a:r>
            <a:r>
              <a:rPr lang="en-US" dirty="0" err="1" smtClean="0">
                <a:latin typeface="Courier"/>
                <a:cs typeface="Courier"/>
              </a:rPr>
              <a:t>lh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List directory contents with “human readable” file sizes</a:t>
            </a:r>
          </a:p>
        </p:txBody>
      </p:sp>
    </p:spTree>
    <p:extLst>
      <p:ext uri="{BB962C8B-B14F-4D97-AF65-F5344CB8AC3E}">
        <p14:creationId xmlns:p14="http://schemas.microsoft.com/office/powerpoint/2010/main" val="199758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Courier"/>
                <a:cs typeface="Courier"/>
              </a:rPr>
              <a:t>mkdir</a:t>
            </a:r>
            <a:r>
              <a:rPr lang="en-US" sz="2800" dirty="0" smtClean="0">
                <a:latin typeface="Courier"/>
                <a:cs typeface="Courier"/>
              </a:rPr>
              <a:t> /path/to/</a:t>
            </a:r>
            <a:r>
              <a:rPr lang="en-US" sz="2800" dirty="0" err="1" smtClean="0">
                <a:latin typeface="Courier"/>
                <a:cs typeface="Courier"/>
              </a:rPr>
              <a:t>dir</a:t>
            </a:r>
            <a:endParaRPr lang="en-US" sz="2800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Makes a new </a:t>
            </a:r>
            <a:r>
              <a:rPr lang="en-US" dirty="0" smtClean="0"/>
              <a:t>directory</a:t>
            </a:r>
          </a:p>
          <a:p>
            <a:pPr lvl="1"/>
            <a:endParaRPr lang="en-US" dirty="0" smtClean="0"/>
          </a:p>
          <a:p>
            <a:r>
              <a:rPr lang="en-US" sz="2800" dirty="0" err="1" smtClean="0">
                <a:latin typeface="Courier"/>
                <a:cs typeface="Courier"/>
              </a:rPr>
              <a:t>cp</a:t>
            </a:r>
            <a:r>
              <a:rPr lang="en-US" sz="2800" dirty="0" smtClean="0">
                <a:latin typeface="Courier"/>
                <a:cs typeface="Courier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/</a:t>
            </a:r>
            <a:r>
              <a:rPr lang="en-US" sz="2800" dirty="0">
                <a:latin typeface="Courier"/>
                <a:cs typeface="Courier"/>
              </a:rPr>
              <a:t>path/to/file1 /path/to/file2</a:t>
            </a:r>
          </a:p>
          <a:p>
            <a:pPr lvl="1"/>
            <a:r>
              <a:rPr lang="en-US" dirty="0" smtClean="0"/>
              <a:t>Copy a </a:t>
            </a:r>
            <a:r>
              <a:rPr lang="en-US" dirty="0"/>
              <a:t>file </a:t>
            </a:r>
            <a:r>
              <a:rPr lang="en-US" dirty="0" smtClean="0"/>
              <a:t>from </a:t>
            </a:r>
            <a:r>
              <a:rPr lang="en-US" dirty="0"/>
              <a:t>loc1 to </a:t>
            </a:r>
            <a:r>
              <a:rPr lang="en-US" dirty="0" smtClean="0"/>
              <a:t>loc2</a:t>
            </a:r>
          </a:p>
          <a:p>
            <a:r>
              <a:rPr lang="en-US" sz="2800" dirty="0" err="1">
                <a:latin typeface="Courier"/>
                <a:cs typeface="Courier"/>
              </a:rPr>
              <a:t>cp</a:t>
            </a: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–r /</a:t>
            </a:r>
            <a:r>
              <a:rPr lang="en-US" sz="2800" dirty="0">
                <a:latin typeface="Courier"/>
                <a:cs typeface="Courier"/>
              </a:rPr>
              <a:t>path/to</a:t>
            </a:r>
            <a:r>
              <a:rPr lang="en-US" sz="2800" dirty="0" smtClean="0">
                <a:latin typeface="Courier"/>
                <a:cs typeface="Courier"/>
              </a:rPr>
              <a:t>/dir1 /</a:t>
            </a:r>
            <a:r>
              <a:rPr lang="en-US" sz="2800" dirty="0">
                <a:latin typeface="Courier"/>
                <a:cs typeface="Courier"/>
              </a:rPr>
              <a:t>path/to</a:t>
            </a:r>
            <a:r>
              <a:rPr lang="en-US" sz="2800" dirty="0" smtClean="0">
                <a:latin typeface="Courier"/>
                <a:cs typeface="Courier"/>
              </a:rPr>
              <a:t>/dir2</a:t>
            </a:r>
            <a:endParaRPr lang="en-US" sz="2800" dirty="0">
              <a:latin typeface="Courier"/>
              <a:cs typeface="Courier"/>
            </a:endParaRPr>
          </a:p>
          <a:p>
            <a:pPr lvl="1"/>
            <a:r>
              <a:rPr lang="en-US" dirty="0"/>
              <a:t>Copy a </a:t>
            </a:r>
            <a:r>
              <a:rPr lang="en-US" dirty="0" smtClean="0"/>
              <a:t>directory from </a:t>
            </a:r>
            <a:r>
              <a:rPr lang="en-US" dirty="0"/>
              <a:t>loc1 to </a:t>
            </a:r>
            <a:r>
              <a:rPr lang="en-US" dirty="0" smtClean="0"/>
              <a:t>loc2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3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mv </a:t>
            </a:r>
            <a:r>
              <a:rPr lang="en-US" sz="2800" dirty="0" smtClean="0">
                <a:latin typeface="Courier"/>
                <a:cs typeface="Courier"/>
              </a:rPr>
              <a:t>/path/to/file1 /path/to/file2</a:t>
            </a:r>
          </a:p>
          <a:p>
            <a:pPr lvl="1"/>
            <a:r>
              <a:rPr lang="en-US" dirty="0" smtClean="0"/>
              <a:t>Move a file or directory from loc1 to </a:t>
            </a:r>
            <a:r>
              <a:rPr lang="en-US" dirty="0" smtClean="0"/>
              <a:t>loc2</a:t>
            </a:r>
          </a:p>
          <a:p>
            <a:pPr lvl="1"/>
            <a:endParaRPr lang="en-US" dirty="0" smtClean="0"/>
          </a:p>
          <a:p>
            <a:r>
              <a:rPr lang="en-US" sz="3200" dirty="0" err="1" smtClean="0">
                <a:latin typeface="Courier"/>
                <a:cs typeface="Courier"/>
              </a:rPr>
              <a:t>rm</a:t>
            </a:r>
            <a:r>
              <a:rPr lang="en-US" sz="3200" dirty="0" smtClean="0">
                <a:latin typeface="Courier"/>
                <a:cs typeface="Courier"/>
              </a:rPr>
              <a:t> </a:t>
            </a:r>
            <a:r>
              <a:rPr lang="en-US" sz="3200" dirty="0" smtClean="0">
                <a:latin typeface="Courier"/>
                <a:cs typeface="Courier"/>
              </a:rPr>
              <a:t>/path/to/file1</a:t>
            </a:r>
            <a:endParaRPr lang="en-US" dirty="0" smtClean="0">
              <a:latin typeface="Courier"/>
              <a:cs typeface="Courier"/>
            </a:endParaRPr>
          </a:p>
          <a:p>
            <a:pPr lvl="1"/>
            <a:r>
              <a:rPr lang="en-US" dirty="0" smtClean="0"/>
              <a:t>Remove or delete </a:t>
            </a:r>
            <a:r>
              <a:rPr lang="en-US" dirty="0" smtClean="0">
                <a:latin typeface="Courier"/>
                <a:cs typeface="Courier"/>
              </a:rPr>
              <a:t>file1</a:t>
            </a:r>
          </a:p>
          <a:p>
            <a:r>
              <a:rPr lang="en-US" sz="2800" dirty="0" err="1">
                <a:latin typeface="Courier"/>
                <a:cs typeface="Courier"/>
              </a:rPr>
              <a:t>rm</a:t>
            </a: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–r /</a:t>
            </a:r>
            <a:r>
              <a:rPr lang="en-US" sz="2800" dirty="0">
                <a:latin typeface="Courier"/>
                <a:cs typeface="Courier"/>
              </a:rPr>
              <a:t>path/to</a:t>
            </a:r>
            <a:r>
              <a:rPr lang="en-US" sz="2800" dirty="0" smtClean="0">
                <a:latin typeface="Courier"/>
                <a:cs typeface="Courier"/>
              </a:rPr>
              <a:t>/dir1/ &lt;&lt;DANGER&gt;&gt;</a:t>
            </a:r>
            <a:endParaRPr lang="en-US" dirty="0">
              <a:latin typeface="Courier"/>
              <a:cs typeface="Courier"/>
            </a:endParaRPr>
          </a:p>
          <a:p>
            <a:pPr lvl="1"/>
            <a:r>
              <a:rPr lang="en-US" dirty="0"/>
              <a:t>Remove or delete </a:t>
            </a:r>
            <a:r>
              <a:rPr lang="en-US" dirty="0" smtClean="0">
                <a:latin typeface="Courier"/>
                <a:cs typeface="Courier"/>
              </a:rPr>
              <a:t>dir1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3324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files to/from Midway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SCP command line</a:t>
            </a:r>
          </a:p>
          <a:p>
            <a:r>
              <a:rPr lang="en-US" dirty="0" smtClean="0">
                <a:latin typeface="Calibri"/>
                <a:cs typeface="Calibri"/>
              </a:rPr>
              <a:t>SFTP Client</a:t>
            </a:r>
          </a:p>
          <a:p>
            <a:pPr lvl="1"/>
            <a:r>
              <a:rPr lang="en-US" dirty="0" err="1" smtClean="0">
                <a:latin typeface="Calibri"/>
                <a:cs typeface="Calibri"/>
              </a:rPr>
              <a:t>WinSCP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 err="1" smtClean="0">
                <a:latin typeface="Calibri"/>
                <a:cs typeface="Calibri"/>
              </a:rPr>
              <a:t>FileZilla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Transmit</a:t>
            </a:r>
          </a:p>
          <a:p>
            <a:r>
              <a:rPr lang="en-US" dirty="0" smtClean="0">
                <a:latin typeface="Calibri"/>
                <a:cs typeface="Calibri"/>
              </a:rPr>
              <a:t>SAMBA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88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s</a:t>
            </a:r>
            <a:r>
              <a:rPr lang="en-US" dirty="0" err="1" smtClean="0">
                <a:latin typeface="Calibri"/>
                <a:cs typeface="Calibri"/>
              </a:rPr>
              <a:t>interactive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Default: 1CPU, 2GB memory, 2 hours</a:t>
            </a:r>
          </a:p>
          <a:p>
            <a:r>
              <a:rPr lang="en-US" dirty="0" err="1" smtClean="0">
                <a:latin typeface="Calibri"/>
                <a:cs typeface="Calibri"/>
              </a:rPr>
              <a:t>sinteractive</a:t>
            </a:r>
            <a:r>
              <a:rPr lang="en-US" dirty="0" smtClean="0">
                <a:latin typeface="Calibri"/>
                <a:cs typeface="Calibri"/>
              </a:rPr>
              <a:t> --time=HH:MM:SS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Use this to get more time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87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Website: </a:t>
            </a:r>
            <a:r>
              <a:rPr lang="en-US" dirty="0" err="1" smtClean="0">
                <a:latin typeface="Calibri"/>
                <a:cs typeface="Calibri"/>
              </a:rPr>
              <a:t>rcc.uchicago.edu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User Guide: </a:t>
            </a:r>
            <a:r>
              <a:rPr lang="en-US" dirty="0" err="1" smtClean="0">
                <a:latin typeface="Calibri"/>
                <a:cs typeface="Calibri"/>
              </a:rPr>
              <a:t>docs.rcc.uchicago.edu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E-mail: </a:t>
            </a:r>
            <a:r>
              <a:rPr lang="en-US" dirty="0" err="1" smtClean="0">
                <a:latin typeface="Calibri"/>
                <a:cs typeface="Calibri"/>
              </a:rPr>
              <a:t>help@rcc.uchicago.edu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Walk-in: </a:t>
            </a:r>
            <a:r>
              <a:rPr lang="en-US" dirty="0" smtClean="0">
                <a:latin typeface="Calibri"/>
                <a:cs typeface="Calibri"/>
              </a:rPr>
              <a:t>Regenstein 216</a:t>
            </a:r>
          </a:p>
        </p:txBody>
      </p:sp>
    </p:spTree>
    <p:extLst>
      <p:ext uri="{BB962C8B-B14F-4D97-AF65-F5344CB8AC3E}">
        <p14:creationId xmlns:p14="http://schemas.microsoft.com/office/powerpoint/2010/main" val="413369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Software Modules</a:t>
            </a:r>
          </a:p>
          <a:p>
            <a:r>
              <a:rPr lang="en-US" dirty="0" smtClean="0">
                <a:latin typeface="Calibri"/>
                <a:cs typeface="Calibri"/>
              </a:rPr>
              <a:t>Wildcards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Using tab, up/down arrows, history</a:t>
            </a:r>
          </a:p>
          <a:p>
            <a:r>
              <a:rPr lang="en-US" dirty="0" smtClean="0">
                <a:latin typeface="Calibri"/>
                <a:cs typeface="Calibri"/>
              </a:rPr>
              <a:t>Looking at file with </a:t>
            </a:r>
            <a:r>
              <a:rPr lang="en-US" dirty="0" smtClean="0">
                <a:latin typeface="Courier"/>
                <a:cs typeface="Courier"/>
              </a:rPr>
              <a:t>less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smtClean="0">
                <a:latin typeface="Courier"/>
                <a:cs typeface="Courier"/>
              </a:rPr>
              <a:t>more</a:t>
            </a:r>
            <a:r>
              <a:rPr lang="en-US" dirty="0" smtClean="0">
                <a:latin typeface="Calibri"/>
                <a:cs typeface="Calibri"/>
              </a:rPr>
              <a:t>, and </a:t>
            </a:r>
            <a:r>
              <a:rPr lang="en-US" dirty="0" smtClean="0">
                <a:latin typeface="Courier"/>
                <a:cs typeface="Courier"/>
              </a:rPr>
              <a:t>head</a:t>
            </a:r>
          </a:p>
          <a:p>
            <a:r>
              <a:rPr lang="en-US" dirty="0" smtClean="0">
                <a:latin typeface="Calibri"/>
                <a:cs typeface="Calibri"/>
              </a:rPr>
              <a:t>Using the modules command</a:t>
            </a:r>
          </a:p>
          <a:p>
            <a:r>
              <a:rPr lang="en-US" dirty="0" smtClean="0">
                <a:latin typeface="Calibri"/>
                <a:cs typeface="Calibri"/>
              </a:rPr>
              <a:t>Vi </a:t>
            </a:r>
            <a:r>
              <a:rPr lang="en-US" dirty="0" smtClean="0">
                <a:latin typeface="Calibri"/>
                <a:cs typeface="Calibri"/>
              </a:rPr>
              <a:t>basics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2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Midway Compute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Shared High-Performance Computing resource for all researchers at </a:t>
            </a:r>
            <a:r>
              <a:rPr lang="en-US" dirty="0" err="1" smtClean="0">
                <a:latin typeface="Calibri"/>
                <a:cs typeface="Calibri"/>
              </a:rPr>
              <a:t>UChicago</a:t>
            </a:r>
            <a:endParaRPr lang="en-US" dirty="0"/>
          </a:p>
          <a:p>
            <a:r>
              <a:rPr lang="en-US" dirty="0" smtClean="0">
                <a:latin typeface="Calibri"/>
                <a:cs typeface="Calibri"/>
              </a:rPr>
              <a:t>Comprised of: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~10,000 CPU cores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~1.5PB of storage</a:t>
            </a:r>
          </a:p>
          <a:p>
            <a:pPr lvl="1"/>
            <a:r>
              <a:rPr lang="en-US" dirty="0" err="1" smtClean="0">
                <a:latin typeface="Calibri"/>
                <a:cs typeface="Calibri"/>
              </a:rPr>
              <a:t>Nvidia</a:t>
            </a:r>
            <a:r>
              <a:rPr lang="en-US" dirty="0" smtClean="0">
                <a:latin typeface="Calibri"/>
                <a:cs typeface="Calibri"/>
              </a:rPr>
              <a:t> GPU Devices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Intel Xeon Phi Devices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Large memory nodes</a:t>
            </a:r>
          </a:p>
        </p:txBody>
      </p:sp>
    </p:spTree>
    <p:extLst>
      <p:ext uri="{BB962C8B-B14F-4D97-AF65-F5344CB8AC3E}">
        <p14:creationId xmlns:p14="http://schemas.microsoft.com/office/powerpoint/2010/main" val="162504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2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5273" y="265274"/>
            <a:ext cx="6377424" cy="63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1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Midway Compute Cluster</a:t>
            </a:r>
            <a:endParaRPr lang="en-US" dirty="0"/>
          </a:p>
        </p:txBody>
      </p:sp>
      <p:pic>
        <p:nvPicPr>
          <p:cNvPr id="3" name="Picture 2" descr="ITServices-byJasonSmith-63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41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7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Midway Compute Cluster</a:t>
            </a:r>
            <a:endParaRPr lang="en-US" dirty="0"/>
          </a:p>
        </p:txBody>
      </p:sp>
      <p:pic>
        <p:nvPicPr>
          <p:cNvPr id="4" name="Picture 3" descr="ITServices-byJasonSmith-63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31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credentials are pulled from </a:t>
            </a:r>
            <a:r>
              <a:rPr lang="en-US" dirty="0" err="1" smtClean="0"/>
              <a:t>UChicago</a:t>
            </a:r>
            <a:r>
              <a:rPr lang="en-US" dirty="0" smtClean="0"/>
              <a:t> ITS</a:t>
            </a:r>
          </a:p>
          <a:p>
            <a:pPr lvl="1"/>
            <a:r>
              <a:rPr lang="en-US" b="1" dirty="0" err="1" smtClean="0"/>
              <a:t>Uername</a:t>
            </a:r>
            <a:r>
              <a:rPr lang="en-US" b="1" dirty="0" smtClean="0"/>
              <a:t>: </a:t>
            </a:r>
            <a:r>
              <a:rPr lang="en-US" dirty="0" err="1" smtClean="0"/>
              <a:t>CNetID</a:t>
            </a:r>
            <a:endParaRPr lang="en-US" dirty="0" smtClean="0"/>
          </a:p>
          <a:p>
            <a:pPr lvl="1"/>
            <a:r>
              <a:rPr lang="en-US" b="1" dirty="0" smtClean="0"/>
              <a:t>Password: </a:t>
            </a:r>
            <a:r>
              <a:rPr lang="en-US" dirty="0" err="1" smtClean="0"/>
              <a:t>CNet</a:t>
            </a:r>
            <a:r>
              <a:rPr lang="en-US" dirty="0" smtClean="0"/>
              <a:t> Password</a:t>
            </a:r>
          </a:p>
        </p:txBody>
      </p:sp>
    </p:spTree>
    <p:extLst>
      <p:ext uri="{BB962C8B-B14F-4D97-AF65-F5344CB8AC3E}">
        <p14:creationId xmlns:p14="http://schemas.microsoft.com/office/powerpoint/2010/main" val="82937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SSH:</a:t>
            </a:r>
          </a:p>
          <a:p>
            <a:pPr lvl="1"/>
            <a:r>
              <a:rPr lang="en-US" dirty="0" smtClean="0"/>
              <a:t>Remote Command Line Interface tool</a:t>
            </a:r>
          </a:p>
          <a:p>
            <a:r>
              <a:rPr lang="en-US" dirty="0" err="1" smtClean="0"/>
              <a:t>NoMachine</a:t>
            </a:r>
            <a:r>
              <a:rPr lang="en-US" dirty="0" smtClean="0"/>
              <a:t> (NX)</a:t>
            </a:r>
          </a:p>
          <a:p>
            <a:pPr lvl="1"/>
            <a:r>
              <a:rPr lang="en-US" dirty="0" smtClean="0"/>
              <a:t>Remote Graphical User Interface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2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 with SSH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Hostname: </a:t>
            </a:r>
            <a:r>
              <a:rPr lang="en-US" dirty="0" err="1" smtClean="0"/>
              <a:t>midway.rcc.uchicago.edu</a:t>
            </a:r>
            <a:endParaRPr lang="en-US" dirty="0" smtClean="0"/>
          </a:p>
          <a:p>
            <a:r>
              <a:rPr lang="en-US" b="1" dirty="0" smtClean="0"/>
              <a:t>Username: </a:t>
            </a:r>
            <a:r>
              <a:rPr lang="en-US" dirty="0" err="1" smtClean="0"/>
              <a:t>CNetID</a:t>
            </a:r>
            <a:endParaRPr lang="en-US" dirty="0" smtClean="0"/>
          </a:p>
          <a:p>
            <a:r>
              <a:rPr lang="en-US" b="1" dirty="0" smtClean="0"/>
              <a:t>Password: </a:t>
            </a:r>
            <a:r>
              <a:rPr lang="en-US" dirty="0" err="1" smtClean="0"/>
              <a:t>CNet</a:t>
            </a:r>
            <a:r>
              <a:rPr lang="en-US" dirty="0" smtClean="0"/>
              <a:t> Password</a:t>
            </a:r>
          </a:p>
          <a:p>
            <a:endParaRPr lang="en-US" dirty="0"/>
          </a:p>
          <a:p>
            <a:r>
              <a:rPr lang="en-US" dirty="0" smtClean="0"/>
              <a:t>Windows users: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PuTTY</a:t>
            </a:r>
            <a:endParaRPr lang="en-US" dirty="0" smtClean="0"/>
          </a:p>
          <a:p>
            <a:r>
              <a:rPr lang="en-US" dirty="0" smtClean="0"/>
              <a:t>Mac users:</a:t>
            </a:r>
          </a:p>
          <a:p>
            <a:pPr lvl="1"/>
            <a:r>
              <a:rPr lang="en-US" dirty="0" smtClean="0"/>
              <a:t>Use Terminal app</a:t>
            </a:r>
          </a:p>
          <a:p>
            <a:pPr lvl="1"/>
            <a:r>
              <a:rPr lang="en-US" i="1" dirty="0" err="1" smtClean="0"/>
              <a:t>ssh</a:t>
            </a:r>
            <a:r>
              <a:rPr lang="en-US" i="1" dirty="0" smtClean="0"/>
              <a:t> </a:t>
            </a:r>
            <a:r>
              <a:rPr lang="en-US" i="1" dirty="0" err="1" smtClean="0"/>
              <a:t>cnetid@midway.rcc.uchicago.edu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5390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1359</TotalTime>
  <Words>503</Words>
  <Application>Microsoft Macintosh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</vt:lpstr>
      <vt:lpstr>Introduction to RCC for  Intro to MRI 2014</vt:lpstr>
      <vt:lpstr>Contact Info</vt:lpstr>
      <vt:lpstr>Midway Compute Cluster</vt:lpstr>
      <vt:lpstr>PowerPoint Presentation</vt:lpstr>
      <vt:lpstr>Midway Compute Cluster</vt:lpstr>
      <vt:lpstr>Midway Compute Cluster</vt:lpstr>
      <vt:lpstr>Credentials</vt:lpstr>
      <vt:lpstr>Logging In</vt:lpstr>
      <vt:lpstr>Logging In with SSH</vt:lpstr>
      <vt:lpstr>PowerPoint Presentation</vt:lpstr>
      <vt:lpstr>Home and Project</vt:lpstr>
      <vt:lpstr>Moving around the Filesystem</vt:lpstr>
      <vt:lpstr>The Filesystem</vt:lpstr>
      <vt:lpstr>Moving around the Filesystem</vt:lpstr>
      <vt:lpstr>Looking around with ls</vt:lpstr>
      <vt:lpstr>More Commands</vt:lpstr>
      <vt:lpstr>More Commands</vt:lpstr>
      <vt:lpstr>Moving files to/from Midway</vt:lpstr>
      <vt:lpstr>Interactive Jobs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RCC for  Intro to MRI 2014</dc:title>
  <dc:creator>Robin Weiss</dc:creator>
  <cp:lastModifiedBy>Robin Weiss</cp:lastModifiedBy>
  <cp:revision>10</cp:revision>
  <dcterms:created xsi:type="dcterms:W3CDTF">2014-07-24T19:31:43Z</dcterms:created>
  <dcterms:modified xsi:type="dcterms:W3CDTF">2014-07-25T18:22:02Z</dcterms:modified>
</cp:coreProperties>
</file>